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07" r:id="rId3"/>
  </p:sldMasterIdLst>
  <p:notesMasterIdLst>
    <p:notesMasterId r:id="rId42"/>
  </p:notesMasterIdLst>
  <p:handoutMasterIdLst>
    <p:handoutMasterId r:id="rId43"/>
  </p:handoutMasterIdLst>
  <p:sldIdLst>
    <p:sldId id="394" r:id="rId4"/>
    <p:sldId id="395" r:id="rId5"/>
    <p:sldId id="598" r:id="rId6"/>
    <p:sldId id="623" r:id="rId7"/>
    <p:sldId id="318" r:id="rId8"/>
    <p:sldId id="319" r:id="rId9"/>
    <p:sldId id="396" r:id="rId10"/>
    <p:sldId id="495" r:id="rId11"/>
    <p:sldId id="601" r:id="rId12"/>
    <p:sldId id="496" r:id="rId13"/>
    <p:sldId id="579" r:id="rId14"/>
    <p:sldId id="471" r:id="rId15"/>
    <p:sldId id="628" r:id="rId16"/>
    <p:sldId id="492" r:id="rId17"/>
    <p:sldId id="406" r:id="rId18"/>
    <p:sldId id="498" r:id="rId19"/>
    <p:sldId id="413" r:id="rId20"/>
    <p:sldId id="493" r:id="rId21"/>
    <p:sldId id="627" r:id="rId22"/>
    <p:sldId id="588" r:id="rId23"/>
    <p:sldId id="590" r:id="rId24"/>
    <p:sldId id="499" r:id="rId25"/>
    <p:sldId id="597" r:id="rId26"/>
    <p:sldId id="593" r:id="rId27"/>
    <p:sldId id="415" r:id="rId28"/>
    <p:sldId id="500" r:id="rId29"/>
    <p:sldId id="501" r:id="rId30"/>
    <p:sldId id="630" r:id="rId31"/>
    <p:sldId id="456" r:id="rId32"/>
    <p:sldId id="616" r:id="rId33"/>
    <p:sldId id="617" r:id="rId34"/>
    <p:sldId id="618" r:id="rId35"/>
    <p:sldId id="619" r:id="rId36"/>
    <p:sldId id="620" r:id="rId37"/>
    <p:sldId id="621" r:id="rId38"/>
    <p:sldId id="624" r:id="rId39"/>
    <p:sldId id="625" r:id="rId40"/>
    <p:sldId id="62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97034A7-0AA4-4C0E-BC1E-69AC1EDF2C40}">
          <p14:sldIdLst>
            <p14:sldId id="394"/>
            <p14:sldId id="395"/>
            <p14:sldId id="598"/>
            <p14:sldId id="623"/>
            <p14:sldId id="318"/>
            <p14:sldId id="319"/>
          </p14:sldIdLst>
        </p14:section>
        <p14:section name="Цели на Курса и Учебна Програма" id="{58A7B720-762B-4C31-A0A3-F5B1197C5D38}">
          <p14:sldIdLst>
            <p14:sldId id="396"/>
            <p14:sldId id="495"/>
            <p14:sldId id="601"/>
            <p14:sldId id="496"/>
            <p14:sldId id="579"/>
          </p14:sldIdLst>
        </p14:section>
        <p14:section name="Преподаватели" id="{41D75314-97D7-4BAB-A5D2-4AF57D0EE7E8}">
          <p14:sldIdLst>
            <p14:sldId id="471"/>
            <p14:sldId id="628"/>
            <p14:sldId id="492"/>
          </p14:sldIdLst>
        </p14:section>
        <p14:section name="Домашни, Изпити и Оценяване" id="{3458531F-966A-4107-B315-52D8109777A8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1A7393E3-112E-462B-977C-549E2710AAA9}">
          <p14:sldIdLst>
            <p14:sldId id="415"/>
            <p14:sldId id="500"/>
            <p14:sldId id="501"/>
            <p14:sldId id="630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puzakova, Desislava" initials="TD" lastIdx="1" clrIdx="0">
    <p:extLst>
      <p:ext uri="{19B8F6BF-5375-455C-9EA6-DF929625EA0E}">
        <p15:presenceInfo xmlns:p15="http://schemas.microsoft.com/office/powerpoint/2012/main" userId="S::desislava.topuzakova@sap.com::36d83185-b735-46ca-9617-95c710025a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464646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5214" autoAdjust="0"/>
  </p:normalViewPr>
  <p:slideViewPr>
    <p:cSldViewPr showGuides="1">
      <p:cViewPr varScale="1">
        <p:scale>
          <a:sx n="71" d="100"/>
          <a:sy n="71" d="100"/>
        </p:scale>
        <p:origin x="50" y="571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5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2.2.2022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4C06E34-6B9E-4D79-865B-0013A1B2ED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599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5DD643B-2DBD-4248-96A0-E4ACDFCCDC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00496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AD357AE-E72D-49BB-8836-B2F6394792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7948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53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6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.emf"/><Relationship Id="rId16" Type="http://schemas.openxmlformats.org/officeDocument/2006/relationships/image" Target="../media/image3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14" Type="http://schemas.openxmlformats.org/officeDocument/2006/relationships/image" Target="../media/image3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4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8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496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2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6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79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6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22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627/programming-basics-with-javascript-february-202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sfiddle.net/" TargetMode="External"/><Relationship Id="rId5" Type="http://schemas.openxmlformats.org/officeDocument/2006/relationships/hyperlink" Target="https://www.jetbrains.com/webstorm/" TargetMode="External"/><Relationship Id="rId4" Type="http://schemas.openxmlformats.org/officeDocument/2006/relationships/hyperlink" Target="http://svn.softuni.org/admin/svn/programming-basics-2022/trunk/Installation-Guidelines/01.0%20PB-JS-Visual-Studio-Code-Installation-Guidelines.docx" TargetMode="External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jp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77460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64C5E-F929-4C81-A229-261F876626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8" y="2431261"/>
            <a:ext cx="1995478" cy="19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789018"/>
              </p:ext>
            </p:extLst>
          </p:nvPr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E49BE8-6F84-490C-B794-E3E75048207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Петър Пенев</a:t>
            </a: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dirty="0"/>
              <a:t>Developer</a:t>
            </a:r>
            <a:r>
              <a:rPr lang="en-US" sz="3200" b="1" dirty="0"/>
              <a:t> </a:t>
            </a:r>
            <a:r>
              <a:rPr lang="bg-BG" sz="3200" dirty="0"/>
              <a:t>във</a:t>
            </a:r>
            <a:r>
              <a:rPr lang="bg-BG" sz="3200" b="1" dirty="0"/>
              <a:t> </a:t>
            </a:r>
            <a:r>
              <a:rPr lang="en-US" sz="3200" b="1" dirty="0"/>
              <a:t>VMware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Има образование в сферата на </a:t>
            </a:r>
            <a:r>
              <a:rPr lang="ru-RU" sz="3200" b="1" dirty="0" err="1"/>
              <a:t>икономиката</a:t>
            </a:r>
            <a:r>
              <a:rPr lang="ru-RU" sz="3200" b="1" dirty="0"/>
              <a:t> и маркетинга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Има опит с технологиите </a:t>
            </a:r>
            <a:r>
              <a:rPr lang="en-US" sz="3200" b="1" dirty="0"/>
              <a:t>JavaScript, </a:t>
            </a:r>
            <a:endParaRPr lang="bg-BG" sz="3200" b="1" dirty="0"/>
          </a:p>
          <a:p>
            <a:pPr marL="304747" lvl="2" indent="0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bg-BG" sz="3200" b="1" dirty="0"/>
              <a:t>   </a:t>
            </a:r>
            <a:r>
              <a:rPr lang="en-US" sz="3200" b="1" dirty="0"/>
              <a:t>Java, C#, Python, Docker, Kubernetes</a:t>
            </a:r>
            <a:endParaRPr lang="bg-BG" sz="3600" b="1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7AC06-B55E-498B-9B8C-FE4B9BAA4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000" y="1539000"/>
            <a:ext cx="2925000" cy="4389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26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752601"/>
            <a:ext cx="8434388" cy="45878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Тодор Стоянов</a:t>
            </a:r>
            <a:endParaRPr lang="en-US" sz="36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Преподавател и топ студент </a:t>
            </a:r>
            <a:br>
              <a:rPr lang="bg-BG" sz="3200" dirty="0"/>
            </a:br>
            <a:r>
              <a:rPr lang="bg-BG" sz="3200" dirty="0"/>
              <a:t>в СофтУни</a:t>
            </a:r>
            <a:r>
              <a:rPr lang="en-US" sz="3200" dirty="0"/>
              <a:t>: </a:t>
            </a:r>
            <a:r>
              <a:rPr lang="en-US" sz="3200" b="1" dirty="0"/>
              <a:t>Java </a:t>
            </a:r>
            <a:r>
              <a:rPr lang="bg-BG" sz="3200" b="1" dirty="0"/>
              <a:t>и </a:t>
            </a:r>
            <a:r>
              <a:rPr lang="en-US" sz="3200" b="1" dirty="0"/>
              <a:t>JavaScript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dirty="0"/>
              <a:t>Junior JavaScript Developer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bg-BG" sz="3200" dirty="0"/>
              <a:t>Опит като </a:t>
            </a:r>
            <a:r>
              <a:rPr lang="bg-BG" sz="3200" b="1" dirty="0"/>
              <a:t>системен администратор</a:t>
            </a:r>
            <a:endParaRPr lang="en-US" sz="3200" b="1" dirty="0"/>
          </a:p>
          <a:p>
            <a:pPr marL="0" indent="-761386">
              <a:lnSpc>
                <a:spcPct val="100000"/>
              </a:lnSpc>
              <a:buClr>
                <a:schemeClr val="tx1"/>
              </a:buClr>
              <a:buSzPct val="100000"/>
            </a:pPr>
            <a:endParaRPr lang="bg-BG" sz="3600" dirty="0"/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Преподаватели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BA654-E82F-40F8-AA5F-D68110EE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899000"/>
            <a:ext cx="33528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5837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1000" y="969994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en-US" sz="3000" b="1" dirty="0">
                <a:solidFill>
                  <a:srgbClr val="F2A40D"/>
                </a:solidFill>
              </a:rPr>
              <a:t>19 </a:t>
            </a:r>
            <a:r>
              <a:rPr lang="bg-BG" sz="3000" b="1" dirty="0">
                <a:solidFill>
                  <a:srgbClr val="F2A40D"/>
                </a:solidFill>
              </a:rPr>
              <a:t>и 20 март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26 и 27 март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21 февруари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21 март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20813" y="1794524"/>
            <a:ext cx="2948472" cy="35639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03798" y="2906479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13704-5259-40F7-B9A4-0A998A28BCC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за курса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86EC2-2025-4188-99D1-597EA8D4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00" y="2439967"/>
            <a:ext cx="4202742" cy="407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663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720FF-8C34-47CB-8951-3AE4E572E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Инструкции</a:t>
            </a:r>
            <a:r>
              <a:rPr lang="bg-BG" sz="3200" dirty="0"/>
              <a:t> за инсталация</a:t>
            </a:r>
            <a:endParaRPr lang="en-GB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WebStorm</a:t>
            </a:r>
            <a:r>
              <a:rPr lang="en-US" dirty="0">
                <a:solidFill>
                  <a:srgbClr val="FF0000"/>
                </a:solidFill>
              </a:rPr>
              <a:t>  </a:t>
            </a:r>
            <a:endParaRPr lang="bg-BG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Fiddle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bg-BG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34" y="4912017"/>
            <a:ext cx="1199566" cy="1199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0" y="4699000"/>
            <a:ext cx="1625600" cy="1625600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visual studio code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2514600"/>
            <a:ext cx="3180423" cy="15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EBBFB780-C1E4-4C53-9F9F-5A5E3AF1E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00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#pb-feb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8346000" y="3339000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75" y="1596789"/>
            <a:ext cx="2545371" cy="4086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BD1A5F-D601-4E54-B2D2-248E0E51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84000"/>
            <a:ext cx="7597115" cy="4099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125336" y="1880836"/>
            <a:ext cx="1282500" cy="230882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DF773-4219-447B-9DF4-98BAB9FEB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9" y="1314000"/>
            <a:ext cx="6804598" cy="364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1652BB-597B-4D9B-BB0E-6E4F4B892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000" y="4014000"/>
            <a:ext cx="2803161" cy="2616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85" y="4266850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7896000" y="2484000"/>
            <a:ext cx="1170000" cy="1440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05469A-F535-43D2-A899-1A57D5D82472}"/>
              </a:ext>
            </a:extLst>
          </p:cNvPr>
          <p:cNvGrpSpPr/>
          <p:nvPr/>
        </p:nvGrpSpPr>
        <p:grpSpPr>
          <a:xfrm>
            <a:off x="291000" y="1404000"/>
            <a:ext cx="6009590" cy="3129640"/>
            <a:chOff x="291000" y="1404000"/>
            <a:chExt cx="6009590" cy="31296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FE2627-8DE4-4E61-9510-441B1E60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000" y="1404000"/>
              <a:ext cx="6009590" cy="31296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4D9F7A-1A03-44F5-B51F-FE048A2120EF}"/>
                </a:ext>
              </a:extLst>
            </p:cNvPr>
            <p:cNvSpPr/>
            <p:nvPr/>
          </p:nvSpPr>
          <p:spPr bwMode="auto">
            <a:xfrm>
              <a:off x="2946000" y="1584000"/>
              <a:ext cx="675000" cy="180000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30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feb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277616" y="3065007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6EA24-BD95-4D4C-985A-6885B50E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2387984"/>
            <a:ext cx="2718562" cy="202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27ED9-64EC-4FBC-AFFE-5CB97A84F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3" y="2840007"/>
            <a:ext cx="5778991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6B1015B1-67ED-4242-BBFD-9A9809E8D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816900" y="5574379"/>
            <a:ext cx="1704391" cy="759297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A4425A76-11E6-4919-8A3C-E88C6D58F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90" y="4288113"/>
            <a:ext cx="1593799" cy="952521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4433F8-D98A-4C24-A094-094303E3B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592854" y="2726607"/>
            <a:ext cx="2211823" cy="1089203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B87008FC-5F06-454C-9867-F2ABB8295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08" y="5194466"/>
            <a:ext cx="2675454" cy="1598963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8DDE1F5E-DB90-42E6-9DFA-A54AAE991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22" y="4288113"/>
            <a:ext cx="2211823" cy="961602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extLst>
              <a:ext uri="{FF2B5EF4-FFF2-40B4-BE49-F238E27FC236}">
                <a16:creationId xmlns:a16="http://schemas.microsoft.com/office/drawing/2014/main" id="{4FA45588-9A7D-4729-9423-D3CB325677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55" y="886765"/>
            <a:ext cx="2184284" cy="1714353"/>
          </a:xfrm>
          <a:prstGeom prst="rect">
            <a:avLst/>
          </a:prstGeom>
        </p:spPr>
      </p:pic>
      <p:pic>
        <p:nvPicPr>
          <p:cNvPr id="21" name="Picture 20" descr="Text, logo&#10;&#10;Description automatically generated">
            <a:extLst>
              <a:ext uri="{FF2B5EF4-FFF2-40B4-BE49-F238E27FC236}">
                <a16:creationId xmlns:a16="http://schemas.microsoft.com/office/drawing/2014/main" id="{B4AED430-9AD3-4DB0-B036-3F878732B0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00" y="1539000"/>
            <a:ext cx="1852465" cy="660075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8A3EFEC4-2CCF-4342-BD59-8A0EC6CCBE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4" y="1247576"/>
            <a:ext cx="1740046" cy="984172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A3024211-3DC1-4AAB-8623-A2239AF28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29" y="4310672"/>
            <a:ext cx="2368713" cy="916485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27BE0B-FE6C-47D9-945F-D14237933F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338" y="4644001"/>
            <a:ext cx="2256059" cy="1719336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B3B39B1-4DF4-4F74-9D07-D1BA9EE398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226" y="1565213"/>
            <a:ext cx="2184284" cy="2685595"/>
          </a:xfrm>
          <a:prstGeom prst="rect">
            <a:avLst/>
          </a:prstGeom>
        </p:spPr>
      </p:pic>
      <p:pic>
        <p:nvPicPr>
          <p:cNvPr id="26" name="Picture 25" descr="A picture containing logo&#10;&#10;Description automatically generated">
            <a:extLst>
              <a:ext uri="{FF2B5EF4-FFF2-40B4-BE49-F238E27FC236}">
                <a16:creationId xmlns:a16="http://schemas.microsoft.com/office/drawing/2014/main" id="{EA0CB425-75FE-468C-9FDC-01820EC7D1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56" y="5740871"/>
            <a:ext cx="1687466" cy="808317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extLst>
              <a:ext uri="{FF2B5EF4-FFF2-40B4-BE49-F238E27FC236}">
                <a16:creationId xmlns:a16="http://schemas.microsoft.com/office/drawing/2014/main" id="{FCBE9BC2-14A3-4E51-83FE-1D1D260293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22" y="2785095"/>
            <a:ext cx="4970763" cy="9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892" y="1134000"/>
            <a:ext cx="10152138" cy="5276048"/>
          </a:xfrm>
        </p:spPr>
        <p:txBody>
          <a:bodyPr>
            <a:noAutofit/>
          </a:bodyPr>
          <a:lstStyle/>
          <a:p>
            <a:r>
              <a:rPr lang="bg-BG" sz="3600" dirty="0"/>
              <a:t>Курсът 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600" b="1" dirty="0">
                <a:solidFill>
                  <a:schemeClr val="bg1"/>
                </a:solidFill>
              </a:rPr>
              <a:t>"</a:t>
            </a:r>
            <a:r>
              <a:rPr lang="bg-BG" sz="3600" b="1" dirty="0">
                <a:solidFill>
                  <a:schemeClr val="bg1"/>
                </a:solidFill>
              </a:rPr>
              <a:t> </a:t>
            </a:r>
            <a:r>
              <a:rPr lang="bg-BG" sz="3600" dirty="0"/>
              <a:t>дава</a:t>
            </a:r>
            <a:r>
              <a:rPr lang="en-US" sz="36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</a:t>
            </a:r>
            <a:r>
              <a:rPr lang="bg-BG" sz="3200" b="1" dirty="0"/>
              <a:t>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 </a:t>
            </a:r>
            <a:br>
              <a:rPr lang="bg-BG" sz="3200" dirty="0"/>
            </a:br>
            <a:r>
              <a:rPr lang="bg-BG" sz="3200" dirty="0"/>
              <a:t>информационните технологии</a:t>
            </a:r>
          </a:p>
          <a:p>
            <a:pPr lvl="1"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Базово</a:t>
            </a:r>
            <a:r>
              <a:rPr lang="bg-BG" sz="3200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bg-BG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DA5532A-C5D9-4DCE-8207-23C7C9098F0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4401</TotalTime>
  <Words>1202</Words>
  <Application>Microsoft Office PowerPoint</Application>
  <PresentationFormat>Widescreen</PresentationFormat>
  <Paragraphs>228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</vt:lpstr>
      <vt:lpstr>1_SoftUni3_1</vt:lpstr>
      <vt:lpstr>SoftUni3_1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SoftUni Diamond Partners</vt:lpstr>
      <vt:lpstr>Educational Partners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за курса</vt:lpstr>
      <vt:lpstr>Препоръчителен Софтуер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109</cp:revision>
  <dcterms:created xsi:type="dcterms:W3CDTF">2018-05-23T13:08:44Z</dcterms:created>
  <dcterms:modified xsi:type="dcterms:W3CDTF">2022-02-02T21:57:31Z</dcterms:modified>
  <cp:category>computer programming;programming;C#;програмиране;кодиране</cp:category>
</cp:coreProperties>
</file>